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8e2f1f914e2487b" /><Relationship Type="http://schemas.openxmlformats.org/officeDocument/2006/relationships/extended-properties" Target="/docProps/app.xml" Id="R4c92b96ba1144493" /><Relationship Type="http://schemas.openxmlformats.org/officeDocument/2006/relationships/officeDocument" Target="/ppt/presentation.xml" Id="R03dabaa81ee140b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70c909191ff47e0"/>
  </p:sldMasterIdLst>
  <p:notesMasterIdLst>
    <p:notesMasterId xmlns:r="http://schemas.openxmlformats.org/officeDocument/2006/relationships" r:id="R76792ff21cf046a1"/>
  </p:notesMasterIdLst>
  <p:sldIdLst>
    <p:sldId xmlns:r="http://schemas.openxmlformats.org/officeDocument/2006/relationships" id="256" r:id="R0fd3ea1869424cce"/>
    <p:sldId xmlns:r="http://schemas.openxmlformats.org/officeDocument/2006/relationships" id="257" r:id="R6881d02b93664c11"/>
    <p:sldId xmlns:r="http://schemas.openxmlformats.org/officeDocument/2006/relationships" id="258" r:id="R58cba27971684eeb"/>
    <p:sldId xmlns:r="http://schemas.openxmlformats.org/officeDocument/2006/relationships" id="259" r:id="R5a31de308d3e4a88"/>
    <p:sldId xmlns:r="http://schemas.openxmlformats.org/officeDocument/2006/relationships" id="260" r:id="Rb0c716edeac845ed"/>
    <p:sldId xmlns:r="http://schemas.openxmlformats.org/officeDocument/2006/relationships" id="261" r:id="R151c2be6aca243ce"/>
    <p:sldId xmlns:r="http://schemas.openxmlformats.org/officeDocument/2006/relationships" id="262" r:id="Raa48289907b34b68"/>
    <p:sldId xmlns:r="http://schemas.openxmlformats.org/officeDocument/2006/relationships" id="263" r:id="Ra931849f58724c58"/>
    <p:sldId xmlns:r="http://schemas.openxmlformats.org/officeDocument/2006/relationships" id="264" r:id="R5b1c1100b0694f4f"/>
    <p:sldId xmlns:r="http://schemas.openxmlformats.org/officeDocument/2006/relationships" id="265" r:id="Rb13d4e0ad59f4bd5"/>
    <p:sldId xmlns:r="http://schemas.openxmlformats.org/officeDocument/2006/relationships" id="266" r:id="Ref798989347f4a82"/>
    <p:sldId xmlns:r="http://schemas.openxmlformats.org/officeDocument/2006/relationships" id="267" r:id="Rfc3c6a814f36419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bcbaff1e22949e7" /><Relationship Type="http://schemas.openxmlformats.org/officeDocument/2006/relationships/slideMaster" Target="/ppt/slideMasters/slideMaster1.xml" Id="R170c909191ff47e0" /><Relationship Type="http://schemas.openxmlformats.org/officeDocument/2006/relationships/notesMaster" Target="/ppt/notesMasters/notesMaster1.xml" Id="R76792ff21cf046a1" /><Relationship Type="http://schemas.openxmlformats.org/officeDocument/2006/relationships/presProps" Target="/ppt/presProps.xml" Id="R3a13807afb71437e" /><Relationship Type="http://schemas.openxmlformats.org/officeDocument/2006/relationships/tableStyles" Target="/ppt/tableStyles.xml" Id="R2a1fef342a1f4097" /><Relationship Type="http://schemas.openxmlformats.org/officeDocument/2006/relationships/slide" Target="/ppt/slides/slide1.xml" Id="R0fd3ea1869424cce" /><Relationship Type="http://schemas.openxmlformats.org/officeDocument/2006/relationships/slide" Target="/ppt/slides/slide2.xml" Id="R6881d02b93664c11" /><Relationship Type="http://schemas.openxmlformats.org/officeDocument/2006/relationships/slide" Target="/ppt/slides/slide3.xml" Id="R58cba27971684eeb" /><Relationship Type="http://schemas.openxmlformats.org/officeDocument/2006/relationships/slide" Target="/ppt/slides/slide4.xml" Id="R5a31de308d3e4a88" /><Relationship Type="http://schemas.openxmlformats.org/officeDocument/2006/relationships/slide" Target="/ppt/slides/slide5.xml" Id="Rb0c716edeac845ed" /><Relationship Type="http://schemas.openxmlformats.org/officeDocument/2006/relationships/slide" Target="/ppt/slides/slide6.xml" Id="R151c2be6aca243ce" /><Relationship Type="http://schemas.openxmlformats.org/officeDocument/2006/relationships/slide" Target="/ppt/slides/slide7.xml" Id="Raa48289907b34b68" /><Relationship Type="http://schemas.openxmlformats.org/officeDocument/2006/relationships/slide" Target="/ppt/slides/slide8.xml" Id="Ra931849f58724c58" /><Relationship Type="http://schemas.openxmlformats.org/officeDocument/2006/relationships/slide" Target="/ppt/slides/slide9.xml" Id="R5b1c1100b0694f4f" /><Relationship Type="http://schemas.openxmlformats.org/officeDocument/2006/relationships/slide" Target="/ppt/slides/slide10.xml" Id="Rb13d4e0ad59f4bd5" /><Relationship Type="http://schemas.openxmlformats.org/officeDocument/2006/relationships/slide" Target="/ppt/slides/slide11.xml" Id="Ref798989347f4a82" /><Relationship Type="http://schemas.openxmlformats.org/officeDocument/2006/relationships/slide" Target="/ppt/slides/slide12.xml" Id="Rfc3c6a814f36419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da9a4387ccd4a2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65551bd746542e0" /><Relationship Type="http://schemas.openxmlformats.org/officeDocument/2006/relationships/notesMaster" Target="/ppt/notesMasters/notesMaster1.xml" Id="Ra240fddef291432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ab17721d75d405e" /><Relationship Type="http://schemas.openxmlformats.org/officeDocument/2006/relationships/notesMaster" Target="/ppt/notesMasters/notesMaster1.xml" Id="Rf59e09ac889146e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a12fc36736742d4" /><Relationship Type="http://schemas.openxmlformats.org/officeDocument/2006/relationships/notesMaster" Target="/ppt/notesMasters/notesMaster1.xml" Id="R0f1104da57c44fc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33644e6baec400d" /><Relationship Type="http://schemas.openxmlformats.org/officeDocument/2006/relationships/notesMaster" Target="/ppt/notesMasters/notesMaster1.xml" Id="Rc06228a3edd444c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1039b9bf26743d4" /><Relationship Type="http://schemas.openxmlformats.org/officeDocument/2006/relationships/notesMaster" Target="/ppt/notesMasters/notesMaster1.xml" Id="Rc46e19b52dd847d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4d46f8256cf4eab" /><Relationship Type="http://schemas.openxmlformats.org/officeDocument/2006/relationships/notesMaster" Target="/ppt/notesMasters/notesMaster1.xml" Id="R8f30c7fe4251464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867de4671c34834" /><Relationship Type="http://schemas.openxmlformats.org/officeDocument/2006/relationships/notesMaster" Target="/ppt/notesMasters/notesMaster1.xml" Id="R6246e40f787f49d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8db17ae1e1842e6" /><Relationship Type="http://schemas.openxmlformats.org/officeDocument/2006/relationships/notesMaster" Target="/ppt/notesMasters/notesMaster1.xml" Id="Rf3fa8f30c554497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6e5445ac6394206" /><Relationship Type="http://schemas.openxmlformats.org/officeDocument/2006/relationships/notesMaster" Target="/ppt/notesMasters/notesMaster1.xml" Id="R6036f99db36447c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83e49419d134e3b" /><Relationship Type="http://schemas.openxmlformats.org/officeDocument/2006/relationships/notesMaster" Target="/ppt/notesMasters/notesMaster1.xml" Id="R327dbf3f572846e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8d34309a1ff4c3f" /><Relationship Type="http://schemas.openxmlformats.org/officeDocument/2006/relationships/notesMaster" Target="/ppt/notesMasters/notesMaster1.xml" Id="Rb8234ae5507745b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683d181478540e6" /><Relationship Type="http://schemas.openxmlformats.org/officeDocument/2006/relationships/notesMaster" Target="/ppt/notesMasters/notesMaster1.xml" Id="R7266a6f8539246e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Founder-Positionierung, 12.09.2026; DEC-029, DEC-044</a:t>
            </a:r>
          </a:p>
          <a:p xmlns:a="http://schemas.openxmlformats.org/drawingml/2006/main">
            <a:r>
              <a:t>Website-Demo: https://menaro-landingpage.agit-yel.chatgpt.site/#voice</a:t>
            </a:r>
          </a:p>
          <a:p xmlns:a="http://schemas.openxmlformats.org/drawingml/2006/main">
            <a:r>
              <a:t>Menaro Präsentationsprototyp, Stand 12.09.2026. Keine Zusage produktiver Verfügbarkeit. Zeit- und Fehlereinsparung sind im Pilot zu messen.</a:t>
            </a:r>
          </a:p>
          <a:p xmlns:a="http://schemas.openxmlformats.org/drawingml/2006/main">
            <a:r>
              <a:t>Bild: vorhandenes, generiertes Menaro-Markenmotiv exotic-fruit-hero.png.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Vom Founder beschriebene Arbeitsabläufe und Pain Points</a:t>
            </a:r>
          </a:p>
          <a:p xmlns:a="http://schemas.openxmlformats.org/drawingml/2006/main">
            <a:r>
              <a:t>Website-Demo: https://menaro-landingpage.agit-yel.chatgpt.site/#bestelleingang</a:t>
            </a:r>
          </a:p>
          <a:p xmlns:a="http://schemas.openxmlformats.org/drawingml/2006/main">
            <a:r>
              <a:t>Menaro Präsentationsprototyp, Stand 12.09.2026. Keine Zusage produktiver Verfügbarkeit. Zeit- und Fehlereinsparung sind im Pilot zu messen.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DEC-022, DEC-042</a:t>
            </a:r>
          </a:p>
          <a:p xmlns:a="http://schemas.openxmlformats.org/drawingml/2006/main">
            <a:r>
              <a:t>Website-Demo: https://menaro-landingpage.agit-yel.chatgpt.site/produktdemo#eingang</a:t>
            </a:r>
          </a:p>
          <a:p xmlns:a="http://schemas.openxmlformats.org/drawingml/2006/main">
            <a:r>
              <a:t>Menaro Präsentationsprototyp, Stand 12.09.2026. Keine Zusage produktiver Verfügbarkeit. Zeit- und Fehlereinsparung sind im Pilot zu messen.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DEC-043, DEC-044, DEC-045; Founder-Beispiel</a:t>
            </a:r>
          </a:p>
          <a:p xmlns:a="http://schemas.openxmlformats.org/drawingml/2006/main">
            <a:r>
              <a:t>Website-Demo: https://menaro-landingpage.agit-yel.chatgpt.site/#voice</a:t>
            </a:r>
          </a:p>
          <a:p xmlns:a="http://schemas.openxmlformats.org/drawingml/2006/main">
            <a:r>
              <a:t>Menaro Präsentationsprototyp, Stand 12.09.2026. Keine Zusage produktiver Verfügbarkeit. Zeit- und Fehlereinsparung sind im Pilot zu messen.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DEC-016, DEC-017, DEC-023, DEC-024, DEC-042</a:t>
            </a:r>
          </a:p>
          <a:p xmlns:a="http://schemas.openxmlformats.org/drawingml/2006/main">
            <a:r>
              <a:t>Website-Demo: https://menaro-landingpage.agit-yel.chatgpt.site/produktdemo#abrechnung</a:t>
            </a:r>
          </a:p>
          <a:p xmlns:a="http://schemas.openxmlformats.org/drawingml/2006/main">
            <a:r>
              <a:t>Menaro Präsentationsprototyp, Stand 12.09.2026. Keine Zusage produktiver Verfügbarkeit. Zeit- und Fehlereinsparung sind im Pilot zu messen.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DEC-021, DEC-039, DEC-044, DEC-045</a:t>
            </a:r>
          </a:p>
          <a:p xmlns:a="http://schemas.openxmlformats.org/drawingml/2006/main">
            <a:r>
              <a:t>Website-Demo: https://menaro-landingpage.agit-yel.chatgpt.site/produktdemo#fahrer</a:t>
            </a:r>
          </a:p>
          <a:p xmlns:a="http://schemas.openxmlformats.org/drawingml/2006/main">
            <a:r>
              <a:t>Menaro Präsentationsprototyp, Stand 12.09.2026. Keine Zusage produktiver Verfügbarkeit. Zeit- und Fehlereinsparung sind im Pilot zu messen.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DEC-030, DEC-040. Keine automatische Buchung, Zahlung oder Lageränderung.</a:t>
            </a:r>
          </a:p>
          <a:p xmlns:a="http://schemas.openxmlformats.org/drawingml/2006/main">
            <a:r>
              <a:t>Website-Demo: https://menaro-landingpage.agit-yel.chatgpt.site/#erweiterung</a:t>
            </a:r>
          </a:p>
          <a:p xmlns:a="http://schemas.openxmlformats.org/drawingml/2006/main">
            <a:r>
              <a:t>Menaro Präsentationsprototyp, Stand 12.09.2026. Keine Zusage produktiver Verfügbarkeit. Zeit- und Fehlereinsparung sind im Pilot zu messen.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DEC-017, DEC-021, DEC-025, DEC-027. Kein Bankabgleich, keine Teilzahlungen.</a:t>
            </a:r>
          </a:p>
          <a:p xmlns:a="http://schemas.openxmlformats.org/drawingml/2006/main">
            <a:r>
              <a:t>Website-Demo: https://menaro-landingpage.agit-yel.chatgpt.site/produktdemo#zahlungen</a:t>
            </a:r>
          </a:p>
          <a:p xmlns:a="http://schemas.openxmlformats.org/drawingml/2006/main">
            <a:r>
              <a:t>Menaro Präsentationsprototyp, Stand 12.09.2026. Keine Zusage produktiver Verfügbarkeit. Zeit- und Fehlereinsparung sind im Pilot zu messen.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DEC-003, DEC-018, DEC-021, DEC-022, DEC-042, DEC-045</a:t>
            </a:r>
          </a:p>
          <a:p xmlns:a="http://schemas.openxmlformats.org/drawingml/2006/main">
            <a:r>
              <a:t>Website-Demo: https://menaro-landingpage.agit-yel.chatgpt.site/produktdemo#korrekturen</a:t>
            </a:r>
          </a:p>
          <a:p xmlns:a="http://schemas.openxmlformats.org/drawingml/2006/main">
            <a:r>
              <a:t>Menaro Präsentationsprototyp, Stand 12.09.2026. Keine Zusage produktiver Verfügbarkeit. Zeit- und Fehlereinsparung sind im Pilot zu messen.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DEC-047. Beispieldaten, keine Gewinn- oder Margenberechnung.</a:t>
            </a:r>
          </a:p>
          <a:p xmlns:a="http://schemas.openxmlformats.org/drawingml/2006/main">
            <a:r>
              <a:t>Website-Demo: https://menaro-landingpage.agit-yel.chatgpt.site/produktdemo#zahlen</a:t>
            </a:r>
          </a:p>
          <a:p xmlns:a="http://schemas.openxmlformats.org/drawingml/2006/main">
            <a:r>
              <a:t>Menaro Präsentationsprototyp, Stand 12.09.2026. Keine Zusage produktiver Verfügbarkeit. Zeit- und Fehlereinsparung sind im Pilot zu messen.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Nutzenhypothesen aus Founder-Discovery. Zeit- und Fehlereinsparung im Pilot messen, noch keine belegten Prozentwerte.</a:t>
            </a:r>
          </a:p>
          <a:p xmlns:a="http://schemas.openxmlformats.org/drawingml/2006/main">
            <a:r>
              <a:t>Website-Demo: https://menaro-landingpage.agit-yel.chatgpt.site/produktdemo</a:t>
            </a:r>
          </a:p>
          <a:p xmlns:a="http://schemas.openxmlformats.org/drawingml/2006/main">
            <a:r>
              <a:t>Menaro Präsentationsprototyp, Stand 12.09.2026. Keine Zusage produktiver Verfügbarkeit. Zeit- und Fehlereinsparung sind im Pilot zu messen.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Beschlossener MVP gemäß CPO, Stand 12.09.2026, DEC-001–047. Darstellung als Präsentationsprototyp. Vor-Ort-Verkauf ist Stufe 2; keine Lagerführung, vollständige Buchhaltung oder Karten-/Bankanbindung.</a:t>
            </a:r>
          </a:p>
          <a:p xmlns:a="http://schemas.openxmlformats.org/drawingml/2006/main">
            <a:r>
              <a:t>Website-Demo: https://menaro-landingpage.agit-yel.chatgpt.site/produktdemo</a:t>
            </a:r>
          </a:p>
          <a:p xmlns:a="http://schemas.openxmlformats.org/drawingml/2006/main">
            <a:r>
              <a:t>Menaro Präsentationsprototyp, Stand 12.09.2026. Keine Zusage produktiver Verfügbarkeit. Zeit- und Fehlereinsparung sind im Pilot zu messen.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dc1eaaf74940c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c33f3f4dfd44268" /><Relationship Type="http://schemas.openxmlformats.org/officeDocument/2006/relationships/slideLayout" Target="/ppt/slideLayouts/slideLayout1.xml" Id="R2b297caefdce4c2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b297caefdce4c2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72c33b36f8463f" /><Relationship Type="http://schemas.openxmlformats.org/officeDocument/2006/relationships/image" Target="/ppt/media/image.png" Id="R46a5df689b5843d0" /><Relationship Type="http://schemas.openxmlformats.org/officeDocument/2006/relationships/hyperlink" Target="https://menaro-landingpage.agit-yel.chatgpt.site/#voice" TargetMode="External" Id="R7f8ecc8361e44eb3" /><Relationship Type="http://schemas.openxmlformats.org/officeDocument/2006/relationships/notesSlide" Target="/ppt/notesSlides/notesSlide1.xml" Id="Reb7deb9c3136497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a8b31f471a4c5a" /><Relationship Type="http://schemas.openxmlformats.org/officeDocument/2006/relationships/hyperlink" Target="https://menaro-landingpage.agit-yel.chatgpt.site/#bestelleingang" TargetMode="External" Id="R3e5b58a499294007" /><Relationship Type="http://schemas.openxmlformats.org/officeDocument/2006/relationships/notesSlide" Target="/ppt/notesSlides/notesSlide2.xml" Id="Raca69bc3bd92412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c0aede87294ddc" /><Relationship Type="http://schemas.openxmlformats.org/officeDocument/2006/relationships/hyperlink" Target="https://menaro-landingpage.agit-yel.chatgpt.site/produktdemo#eingang" TargetMode="External" Id="R2654c79e45c94259" /><Relationship Type="http://schemas.openxmlformats.org/officeDocument/2006/relationships/notesSlide" Target="/ppt/notesSlides/notesSlide3.xml" Id="R3b296267b73545e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0d3fdca5e240b4" /><Relationship Type="http://schemas.openxmlformats.org/officeDocument/2006/relationships/hyperlink" Target="https://menaro-landingpage.agit-yel.chatgpt.site/#voice" TargetMode="External" Id="Rae39e6335d404cd1" /><Relationship Type="http://schemas.openxmlformats.org/officeDocument/2006/relationships/notesSlide" Target="/ppt/notesSlides/notesSlide4.xml" Id="Rccee7f1144e0476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5598a70bdc49ea" /><Relationship Type="http://schemas.openxmlformats.org/officeDocument/2006/relationships/hyperlink" Target="https://menaro-landingpage.agit-yel.chatgpt.site/produktdemo#abrechnung" TargetMode="External" Id="Rb3c540c56261485c" /><Relationship Type="http://schemas.openxmlformats.org/officeDocument/2006/relationships/notesSlide" Target="/ppt/notesSlides/notesSlide5.xml" Id="Rc02c0f02b1974b1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a84ba4a1c74b8c" /><Relationship Type="http://schemas.openxmlformats.org/officeDocument/2006/relationships/hyperlink" Target="https://menaro-landingpage.agit-yel.chatgpt.site/produktdemo#fahrer" TargetMode="External" Id="R97ce040cbce64c0c" /><Relationship Type="http://schemas.openxmlformats.org/officeDocument/2006/relationships/notesSlide" Target="/ppt/notesSlides/notesSlide6.xml" Id="R9e0990e42a934f9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ac43cb904843bf" /><Relationship Type="http://schemas.openxmlformats.org/officeDocument/2006/relationships/hyperlink" Target="https://menaro-landingpage.agit-yel.chatgpt.site/#erweiterung" TargetMode="External" Id="R8439902c4d734024" /><Relationship Type="http://schemas.openxmlformats.org/officeDocument/2006/relationships/notesSlide" Target="/ppt/notesSlides/notesSlide7.xml" Id="R6fd42b969826497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ceb4d466174a5d" /><Relationship Type="http://schemas.openxmlformats.org/officeDocument/2006/relationships/hyperlink" Target="https://menaro-landingpage.agit-yel.chatgpt.site/produktdemo#zahlungen" TargetMode="External" Id="R9cac165c32df4d11" /><Relationship Type="http://schemas.openxmlformats.org/officeDocument/2006/relationships/notesSlide" Target="/ppt/notesSlides/notesSlide8.xml" Id="R63ff4ac6a48d476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ee5ddace344841" /><Relationship Type="http://schemas.openxmlformats.org/officeDocument/2006/relationships/hyperlink" Target="https://menaro-landingpage.agit-yel.chatgpt.site/produktdemo#korrekturen" TargetMode="External" Id="R34a406d4e0534b19" /><Relationship Type="http://schemas.openxmlformats.org/officeDocument/2006/relationships/notesSlide" Target="/ppt/notesSlides/notesSlide9.xml" Id="R397b11e0c92c404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203ce5bff9405b" /><Relationship Type="http://schemas.openxmlformats.org/officeDocument/2006/relationships/hyperlink" Target="https://menaro-landingpage.agit-yel.chatgpt.site/produktdemo#zahlen" TargetMode="External" Id="R538b253825504e14" /><Relationship Type="http://schemas.openxmlformats.org/officeDocument/2006/relationships/notesSlide" Target="/ppt/notesSlides/notesSlide10.xml" Id="R273450072fc14c1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3ed7548f704067" /><Relationship Type="http://schemas.openxmlformats.org/officeDocument/2006/relationships/hyperlink" Target="https://menaro-landingpage.agit-yel.chatgpt.site/produktdemo" TargetMode="External" Id="R19804ade51344b53" /><Relationship Type="http://schemas.openxmlformats.org/officeDocument/2006/relationships/notesSlide" Target="/ppt/notesSlides/notesSlide11.xml" Id="Rf0ef9ece89fd470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f0245d2310464c" /><Relationship Type="http://schemas.openxmlformats.org/officeDocument/2006/relationships/hyperlink" Target="https://menaro-landingpage.agit-yel.chatgpt.site/produktdemo" TargetMode="External" Id="R6eabc9b8cb5343c7" /><Relationship Type="http://schemas.openxmlformats.org/officeDocument/2006/relationships/notesSlide" Target="/ppt/notesSlides/notesSlide12.xml" Id="R21dc7e85fb0e471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3A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96C759-E58E-4C1D-8143-0C7774780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F49376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>
                <a:solidFill>
                  <a:srgbClr val="F49376"/>
                </a:solidFill>
                <a:latin typeface="Avenir Next"/>
                <a:ea typeface="Avenir Next"/>
                <a:cs typeface="Avenir Next"/>
              </a:rPr>
              <a:t>MENARO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0A8BC8-D754-400F-B772-178C78A1D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42900"/>
            <a:ext cx="1295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2025" b="1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menaro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3DC79C-EAC9-4235-872D-00C927C19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60960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5100" b="1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5100" b="1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Dein Geschäft.</a:t>
            </a:r>
          </a:p>
          <a:p xmlns:a="http://schemas.openxmlformats.org/drawingml/2006/main">
            <a:pPr>
              <a:defRPr sz="5100" b="1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5100" b="1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Mit deiner Stimme.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88B3C0-0E19-4E6E-B39F-5DFE5EBA7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905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7D8CC"/>
                </a:solidFill>
                <a:latin typeface="Avenir Next"/>
                <a:ea typeface="Avenir Next"/>
                <a:cs typeface="Avenir Next"/>
              </a:defRPr>
            </a:pPr>
            <a:r>
              <a:rPr sz="2175" b="0">
                <a:solidFill>
                  <a:srgbClr val="C7D8CC"/>
                </a:solidFill>
                <a:latin typeface="Avenir Next"/>
                <a:ea typeface="Avenir Next"/>
                <a:cs typeface="Avenir Next"/>
              </a:rPr>
              <a:t>Dein persönlicher Assistent für das ganze Tagesgeschäft.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a5df689b5843d0"/>
          <a:stretch xmlns:a="http://schemas.openxmlformats.org/drawingml/2006/main"/>
        </p:blipFill>
        <p:spPr>
          <a:xfrm xmlns:a="http://schemas.openxmlformats.org/drawingml/2006/main">
            <a:off x="7096125" y="1524000"/>
            <a:ext cx="4286250" cy="28575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90FCB9-5398-4CAD-9C88-603B01EEE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4905375"/>
            <a:ext cx="433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1725" b="0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Mehr Zeit für Kunden und Ware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2945F0-CE28-484D-838D-3E23D2DAC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5381625"/>
            <a:ext cx="433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1725" b="0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Weniger Abtippen und Übertragungsfehler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CF881C-E144-4F33-B8C1-00D1417E5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866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F49376"/>
                </a:solidFill>
                <a:latin typeface="Avenir Next"/>
                <a:ea typeface="Avenir Next"/>
                <a:cs typeface="Avenir Next"/>
              </a:defRPr>
            </a:pPr>
            <a:r>
              <a:rPr>
                <a:hlinkClick xmlns:r="http://schemas.openxmlformats.org/officeDocument/2006/relationships" r:id="R7f8ecc8361e44eb3"/>
              </a:rPr>
              <a:t>Sprachdemo öffnen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22C331-33FA-4B6E-9702-722DAF989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2935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C7D8CC"/>
                </a:solidFill>
                <a:latin typeface="Avenir Next"/>
                <a:ea typeface="Avenir Next"/>
                <a:cs typeface="Avenir Next"/>
              </a:defRPr>
            </a:pPr>
            <a:r>
              <a:rPr sz="1275" b="0">
                <a:solidFill>
                  <a:srgbClr val="C7D8CC"/>
                </a:solidFill>
                <a:latin typeface="Avenir Next"/>
                <a:ea typeface="Avenir Next"/>
                <a:cs typeface="Avenir Next"/>
              </a:rPr>
              <a:t>01 / 12</a:t>
            </a:r>
          </a:p>
        </p:txBody>
      </p:sp>
    </p:spTree>
    <p:extLst>
      <p:ext uri="{BB962C8B-B14F-4D97-AF65-F5344CB8AC3E}">
        <p14:creationId xmlns:p14="http://schemas.microsoft.com/office/powerpoint/2010/main" val="110679997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A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CA4DAF-EE43-4BDD-A4FE-36E6756CE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DER ALLTAG IM GROSSHANDEL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708330-43A5-4D01-9404-DCAC65539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42900"/>
            <a:ext cx="1295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2025" b="1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menaro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F0D31-2759-4D57-9FB4-EDE0F2D17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858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3900" b="1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Dieselbe Bestellung kostet dich mehrfach Zeit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D59F08-ECF3-4699-9A39-22CE935E8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38450"/>
            <a:ext cx="10668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97065"/>
                </a:solidFill>
                <a:latin typeface="Avenir Next"/>
                <a:ea typeface="Avenir Next"/>
                <a:cs typeface="Avenir Next"/>
              </a:defRPr>
            </a:pPr>
            <a:r>
              <a:rPr sz="1950" b="0">
                <a:solidFill>
                  <a:srgbClr val="597065"/>
                </a:solidFill>
                <a:latin typeface="Avenir Next"/>
                <a:ea typeface="Avenir Next"/>
                <a:cs typeface="Avenir Next"/>
              </a:rPr>
              <a:t>Die Nachricht kommt am Handy an. Danach beginnt die Arbeit am Schreibtisch.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6FAED7-3217-4CA2-9041-E42AAB93B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725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124CAE-B2DE-469D-841A-EE81F4AF7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26479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1950" b="1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Kunde und Artikel suchen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E1BC95-AB91-4EB6-B61B-83D5CA3C9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3952875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725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5C0CEB-9B17-452D-9BD6-CEA0EAFDC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4533900"/>
            <a:ext cx="26479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1950" b="1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Mengen in den Auftrag übertragen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11463A-71D4-4B3D-8E2D-EB384232C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952875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725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065E18-2AF7-4D7B-8DD9-646378AF6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533900"/>
            <a:ext cx="26479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1950" b="1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Lieferschein ausfüllen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23A701-85AB-47A6-BF88-7291A514A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3952875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725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970B5D-7167-4133-AD48-D80918787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4533900"/>
            <a:ext cx="26479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1950" b="1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Für die Rechnung wieder abtippen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EF139F-92CB-4A3C-8976-855F8DA33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866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>
                <a:hlinkClick xmlns:r="http://schemas.openxmlformats.org/officeDocument/2006/relationships" r:id="R3e5b58a499294007"/>
              </a:rPr>
              <a:t>Den Prozess mit Menaro ansehen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7F60A0-BA89-470A-9B96-CA73E125A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2935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97065"/>
                </a:solidFill>
                <a:latin typeface="Avenir Next"/>
                <a:ea typeface="Avenir Next"/>
                <a:cs typeface="Avenir Next"/>
              </a:defRPr>
            </a:pPr>
            <a:r>
              <a:rPr sz="1275" b="0">
                <a:solidFill>
                  <a:srgbClr val="597065"/>
                </a:solidFill>
                <a:latin typeface="Avenir Next"/>
                <a:ea typeface="Avenir Next"/>
                <a:cs typeface="Avenir Next"/>
              </a:rPr>
              <a:t>02 / 12</a:t>
            </a:r>
          </a:p>
        </p:txBody>
      </p:sp>
    </p:spTree>
    <p:extLst>
      <p:ext uri="{BB962C8B-B14F-4D97-AF65-F5344CB8AC3E}">
        <p14:creationId xmlns:p14="http://schemas.microsoft.com/office/powerpoint/2010/main" val="12327641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A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45DA3F-2FCA-482F-84C6-EF2DE16F8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WHATSAPP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F6BEFD-A92D-40A4-8E03-2DB672417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42900"/>
            <a:ext cx="1295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2025" b="1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menaro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019689-EA4A-4925-9D4A-30B9C2E20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604837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4050" b="1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Nachricht rein.</a:t>
            </a:r>
          </a:p>
          <a:p xmlns:a="http://schemas.openxmlformats.org/drawingml/2006/main">
            <a:pPr>
              <a:defRPr sz="4050" b="1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4050" b="1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Auftrag aufgenommen.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6CB157-80E8-41A2-9C07-3FB9482DB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86200"/>
            <a:ext cx="5905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597065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597065"/>
                </a:solidFill>
                <a:latin typeface="Avenir Next"/>
                <a:ea typeface="Avenir Next"/>
                <a:cs typeface="Avenir Next"/>
              </a:rPr>
              <a:t>Menaro erkennt den bekannten Kunden, ordnet Artikel und Mengen zu und übernimmt den Lieferwunsch.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012453-CC7E-4AE0-98C5-23D03D809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1714500"/>
            <a:ext cx="495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8CAA32-4A03-4ADF-BEE6-C0EC3B659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1657350"/>
            <a:ext cx="37623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Ohne Copy &amp; Paste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CF74DE-8099-44C3-852C-CB6941B8E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90850"/>
            <a:ext cx="495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AACE4C-2E62-4641-8617-B42098B74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933700"/>
            <a:ext cx="37623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Ohne Standardfreigabe für Bestandskunden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99D3F0-9850-4121-8F0C-3C2BBEAE7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67200"/>
            <a:ext cx="495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BC57C9-0EFE-4AA6-9BBF-FED0C1EE2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210050"/>
            <a:ext cx="37623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Unklare Angaben bleiben sichtbar offen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E9AC26-5EC0-45D7-805C-AC3ABB29F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866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>
                <a:hlinkClick xmlns:r="http://schemas.openxmlformats.org/officeDocument/2006/relationships" r:id="R2654c79e45c94259"/>
              </a:rPr>
              <a:t>Bestelleingang ausprobieren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7B2AE4-F628-44F1-9268-861CC8065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2935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97065"/>
                </a:solidFill>
                <a:latin typeface="Avenir Next"/>
                <a:ea typeface="Avenir Next"/>
                <a:cs typeface="Avenir Next"/>
              </a:defRPr>
            </a:pPr>
            <a:r>
              <a:rPr sz="1275" b="0">
                <a:solidFill>
                  <a:srgbClr val="597065"/>
                </a:solidFill>
                <a:latin typeface="Avenir Next"/>
                <a:ea typeface="Avenir Next"/>
                <a:cs typeface="Avenir Next"/>
              </a:rPr>
              <a:t>03 / 12</a:t>
            </a:r>
          </a:p>
        </p:txBody>
      </p:sp>
    </p:spTree>
    <p:extLst>
      <p:ext uri="{BB962C8B-B14F-4D97-AF65-F5344CB8AC3E}">
        <p14:creationId xmlns:p14="http://schemas.microsoft.com/office/powerpoint/2010/main" val="28695889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23A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3928A7-C7E7-4D46-BC71-E90C6FCDB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F49376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>
                <a:solidFill>
                  <a:srgbClr val="F49376"/>
                </a:solidFill>
                <a:latin typeface="Avenir Next"/>
                <a:ea typeface="Avenir Next"/>
                <a:cs typeface="Avenir Next"/>
              </a:rPr>
              <a:t>SPRACHSTEUERUNG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726CDE-193B-44D2-A3F3-64157C5DC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42900"/>
            <a:ext cx="1295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2025" b="1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menaro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04CE31-290F-40F1-B6A1-A2D47FFBB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604837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4050" b="1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Du sagst,</a:t>
            </a:r>
          </a:p>
          <a:p xmlns:a="http://schemas.openxmlformats.org/drawingml/2006/main">
            <a:pPr>
              <a:defRPr sz="4050" b="1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4050" b="1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was passieren soll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906EE1-DCB9-4CB4-84B0-AEE469B96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86200"/>
            <a:ext cx="5905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C7D8CC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C7D8CC"/>
                </a:solidFill>
                <a:latin typeface="Avenir Next"/>
                <a:ea typeface="Avenir Next"/>
                <a:cs typeface="Avenir Next"/>
              </a:rPr>
              <a:t>„Fahrer 1 übernimmt Sultan und Akdeniz. Fahrer 2 fährt nur Metro.“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668DC6-E9BA-47ED-ADE5-457A54A66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1714500"/>
            <a:ext cx="495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9376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F49376"/>
                </a:solidFill>
                <a:latin typeface="Avenir Next"/>
                <a:ea typeface="Avenir Next"/>
                <a:cs typeface="Avenir Next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F3948B-EB28-4751-B60F-94AE072EB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1657350"/>
            <a:ext cx="37623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Menaro zeigt die Zuordnung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3AEB91-086C-4F91-BC71-6F90A0D7A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90850"/>
            <a:ext cx="495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9376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F49376"/>
                </a:solidFill>
                <a:latin typeface="Avenir Next"/>
                <a:ea typeface="Avenir Next"/>
                <a:cs typeface="Avenir Next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1A9EB0-1112-4C4A-8BFC-3FCDE4838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933700"/>
            <a:ext cx="37623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Dein „OK“ übernimmt die Änderung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641EA6-01F0-4CA4-B80A-D0BD68F0E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67200"/>
            <a:ext cx="495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9376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F49376"/>
                </a:solidFill>
                <a:latin typeface="Avenir Next"/>
                <a:ea typeface="Avenir Next"/>
                <a:cs typeface="Avenir Next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ADE181-E6E2-4ACA-8E22-936A598FC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210050"/>
            <a:ext cx="37623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Jeder Fahrer sieht seine eigenen Lieferungen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F03475-6942-494F-9040-F8CCF231C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866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F49376"/>
                </a:solidFill>
                <a:latin typeface="Avenir Next"/>
                <a:ea typeface="Avenir Next"/>
                <a:cs typeface="Avenir Next"/>
              </a:defRPr>
            </a:pPr>
            <a:r>
              <a:rPr>
                <a:hlinkClick xmlns:r="http://schemas.openxmlformats.org/officeDocument/2006/relationships" r:id="Rae39e6335d404cd1"/>
              </a:rPr>
              <a:t>Fahrer per Sprache zuordnen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FD846B-8AB7-4FB3-8302-8AEF6C460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2935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C7D8CC"/>
                </a:solidFill>
                <a:latin typeface="Avenir Next"/>
                <a:ea typeface="Avenir Next"/>
                <a:cs typeface="Avenir Next"/>
              </a:defRPr>
            </a:pPr>
            <a:r>
              <a:rPr sz="1275" b="0">
                <a:solidFill>
                  <a:srgbClr val="C7D8CC"/>
                </a:solidFill>
                <a:latin typeface="Avenir Next"/>
                <a:ea typeface="Avenir Next"/>
                <a:cs typeface="Avenir Next"/>
              </a:rPr>
              <a:t>04 / 12</a:t>
            </a:r>
          </a:p>
        </p:txBody>
      </p:sp>
    </p:spTree>
    <p:extLst>
      <p:ext uri="{BB962C8B-B14F-4D97-AF65-F5344CB8AC3E}">
        <p14:creationId xmlns:p14="http://schemas.microsoft.com/office/powerpoint/2010/main" val="142650933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A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8321AC-4075-47CE-8764-41DBE8DAB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EIN DURCHGÄNGIGER AUFTRAG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7945E3-C44B-4707-BA3E-11553F5A4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42900"/>
            <a:ext cx="1295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2025" b="1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menaro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50D6F7-B965-4C31-B462-CD27EE60E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858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3900" b="1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Bis zur Rechnung. Ohne erneutes Eintippen.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010BD3-E25C-48BB-B2D9-D24162EBD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38450"/>
            <a:ext cx="10668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97065"/>
                </a:solidFill>
                <a:latin typeface="Avenir Next"/>
                <a:ea typeface="Avenir Next"/>
                <a:cs typeface="Avenir Next"/>
              </a:defRPr>
            </a:pPr>
            <a:r>
              <a:rPr sz="1950" b="0">
                <a:solidFill>
                  <a:srgbClr val="597065"/>
                </a:solidFill>
                <a:latin typeface="Avenir Next"/>
                <a:ea typeface="Avenir Next"/>
                <a:cs typeface="Avenir Next"/>
              </a:rPr>
              <a:t>Eine Datenkette verbindet die Bestellung mit der Ware und den Dokumenten.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187655-612E-411A-B504-96139A00F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725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9A3986-CA22-4311-ADC1-714267A3E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26479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1950" b="1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Auftrag mit Kundenpreisen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9811F9-F68D-46CA-9FF9-1E0F009BF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3952875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725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8401C4-DF0A-4863-9317-A0A3E7EB0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4533900"/>
            <a:ext cx="26479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1950" b="1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Preisloses Kommissionierblatt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D9794B-1041-4F87-8B92-A6F7E774F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952875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725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6927D2-21FD-4C09-A23D-5E68E1541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533900"/>
            <a:ext cx="26479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1950" b="1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Lieferschein zur Lieferung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FBE5D4-1564-4060-B959-D35F8F99C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3952875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725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268F89-69D3-40FF-AD09-C077D8619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4533900"/>
            <a:ext cx="26479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1950" b="1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Einzel- oder Sammelrechnung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33366D-D585-401D-85BF-0C68FB111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866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>
                <a:hlinkClick xmlns:r="http://schemas.openxmlformats.org/officeDocument/2006/relationships" r:id="Rb3c540c56261485c"/>
              </a:rPr>
              <a:t>Sammelrechnung ausprobieren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40E039-1919-4A97-A55B-CC7B46C55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2935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97065"/>
                </a:solidFill>
                <a:latin typeface="Avenir Next"/>
                <a:ea typeface="Avenir Next"/>
                <a:cs typeface="Avenir Next"/>
              </a:defRPr>
            </a:pPr>
            <a:r>
              <a:rPr sz="1275" b="0">
                <a:solidFill>
                  <a:srgbClr val="597065"/>
                </a:solidFill>
                <a:latin typeface="Avenir Next"/>
                <a:ea typeface="Avenir Next"/>
                <a:cs typeface="Avenir Next"/>
              </a:rPr>
              <a:t>05 / 12</a:t>
            </a:r>
          </a:p>
        </p:txBody>
      </p:sp>
    </p:spTree>
    <p:extLst>
      <p:ext uri="{BB962C8B-B14F-4D97-AF65-F5344CB8AC3E}">
        <p14:creationId xmlns:p14="http://schemas.microsoft.com/office/powerpoint/2010/main" val="167327931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A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E06E27-5049-4F9E-BBC1-6FF97E5AA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KUNDEN UND MITARBEITER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E66D18-7FFA-453C-B121-953DDA204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42900"/>
            <a:ext cx="1295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2025" b="1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menaro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856EFE-E375-4E18-AD31-C4C035E18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604837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4050" b="1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Zwei einfache Apps.</a:t>
            </a:r>
          </a:p>
          <a:p xmlns:a="http://schemas.openxmlformats.org/drawingml/2006/main">
            <a:pPr>
              <a:defRPr sz="4050" b="1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4050" b="1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Ein gemeinsamer Betrieb.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9E39AC-3AF2-4489-B836-F8D693121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86200"/>
            <a:ext cx="5905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597065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597065"/>
                </a:solidFill>
                <a:latin typeface="Avenir Next"/>
                <a:ea typeface="Avenir Next"/>
                <a:cs typeface="Avenir Next"/>
              </a:rPr>
              <a:t>Jeder sieht genau die Vorgänge, die für seinen Alltag wichtig sind.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1B56B1-0F62-4E9D-B6F2-EB0820548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1714500"/>
            <a:ext cx="495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B55088-B4ED-4858-8457-A48272EAC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1657350"/>
            <a:ext cx="37623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Kunden: bestellen, Rechnungen sehen, Lieferung bestätigen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244D52-6685-4090-A48F-8FE0B3DDD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90850"/>
            <a:ext cx="495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502D00-3227-4E61-9AA7-02E20F0F4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933700"/>
            <a:ext cx="37623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Fahrer: eigene Stopps, Navigation und Rückmeldungen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CF7319-2411-440D-A631-73A96C939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67200"/>
            <a:ext cx="495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FF52F4-A377-4005-A868-F1CC5090C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210050"/>
            <a:ext cx="37623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Du: Aufgaben verteilen und offene Punkte klären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5D0FCE-6F19-423D-85A7-387A9B366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866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>
                <a:hlinkClick xmlns:r="http://schemas.openxmlformats.org/officeDocument/2006/relationships" r:id="R97ce040cbce64c0c"/>
              </a:rPr>
              <a:t>Fahrer-App ausprobieren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6A00B1-2863-428F-B897-135DB8F91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2935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97065"/>
                </a:solidFill>
                <a:latin typeface="Avenir Next"/>
                <a:ea typeface="Avenir Next"/>
                <a:cs typeface="Avenir Next"/>
              </a:defRPr>
            </a:pPr>
            <a:r>
              <a:rPr sz="1275" b="0">
                <a:solidFill>
                  <a:srgbClr val="597065"/>
                </a:solidFill>
                <a:latin typeface="Avenir Next"/>
                <a:ea typeface="Avenir Next"/>
                <a:cs typeface="Avenir Next"/>
              </a:rPr>
              <a:t>06 / 12</a:t>
            </a:r>
          </a:p>
        </p:txBody>
      </p:sp>
    </p:spTree>
    <p:extLst>
      <p:ext uri="{BB962C8B-B14F-4D97-AF65-F5344CB8AC3E}">
        <p14:creationId xmlns:p14="http://schemas.microsoft.com/office/powerpoint/2010/main" val="49583855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23A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FFB6B7-D0B2-4FC9-BDEC-5C94566DF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F49376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>
                <a:solidFill>
                  <a:srgbClr val="F49376"/>
                </a:solidFill>
                <a:latin typeface="Avenir Next"/>
                <a:ea typeface="Avenir Next"/>
                <a:cs typeface="Avenir Next"/>
              </a:rPr>
              <a:t>EINKAUFSDOKUMENTE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2B53B3-D69F-4F73-AAB5-9AEFC5DEB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42900"/>
            <a:ext cx="1295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2025" b="1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menaro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37EC4D-902D-4FA1-8C3E-3B93FF13E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604837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4050" b="1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Beleg fotografieren.</a:t>
            </a:r>
          </a:p>
          <a:p xmlns:a="http://schemas.openxmlformats.org/drawingml/2006/main">
            <a:pPr>
              <a:defRPr sz="4050" b="1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4050" b="1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Abtippen sparen.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DFC1D7-E1D9-4636-909C-59FB45DC4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86200"/>
            <a:ext cx="5905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C7D8CC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C7D8CC"/>
                </a:solidFill>
                <a:latin typeface="Avenir Next"/>
                <a:ea typeface="Avenir Next"/>
                <a:cs typeface="Avenir Next"/>
              </a:rPr>
              <a:t>Menaro liest Lieferantenrechnung und Lieferantenlieferschein aus. Das Original bleibt direkt daneben.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63B80B-C029-4888-903E-DB75BCA95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1714500"/>
            <a:ext cx="495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9376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F49376"/>
                </a:solidFill>
                <a:latin typeface="Avenir Next"/>
                <a:ea typeface="Avenir Next"/>
                <a:cs typeface="Avenir Next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7E683C-04A5-4C4B-877A-8B0EA9B2B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1657350"/>
            <a:ext cx="37623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Lieferant, Positionen und Beträge erkennen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B16775-8022-4E98-BE26-B92BF354E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90850"/>
            <a:ext cx="495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9376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F49376"/>
                </a:solidFill>
                <a:latin typeface="Avenir Next"/>
                <a:ea typeface="Avenir Next"/>
                <a:cs typeface="Avenir Next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0247B6-10C1-4610-B224-9C0E70D90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933700"/>
            <a:ext cx="37623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Unsichere Felder sichtbar korrigieren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8DD1FA-14DC-49B2-B2B1-4AAA2C7F5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67200"/>
            <a:ext cx="495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9376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F49376"/>
                </a:solidFill>
                <a:latin typeface="Avenir Next"/>
                <a:ea typeface="Avenir Next"/>
                <a:cs typeface="Avenir Next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995C15-CCAB-45E8-AB3F-12B1E9996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210050"/>
            <a:ext cx="37623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Geprüften Beleg speichern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3D13EF-BD4C-463E-92E2-FBA7B3655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866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F49376"/>
                </a:solidFill>
                <a:latin typeface="Avenir Next"/>
                <a:ea typeface="Avenir Next"/>
                <a:cs typeface="Avenir Next"/>
              </a:defRPr>
            </a:pPr>
            <a:r>
              <a:rPr>
                <a:hlinkClick xmlns:r="http://schemas.openxmlformats.org/officeDocument/2006/relationships" r:id="R8439902c4d734024"/>
              </a:rPr>
              <a:t>Belegerfassung ansehen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3A8CD8-4176-4ACF-A213-4F51C0C6E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2935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C7D8CC"/>
                </a:solidFill>
                <a:latin typeface="Avenir Next"/>
                <a:ea typeface="Avenir Next"/>
                <a:cs typeface="Avenir Next"/>
              </a:defRPr>
            </a:pPr>
            <a:r>
              <a:rPr sz="1275" b="0">
                <a:solidFill>
                  <a:srgbClr val="C7D8CC"/>
                </a:solidFill>
                <a:latin typeface="Avenir Next"/>
                <a:ea typeface="Avenir Next"/>
                <a:cs typeface="Avenir Next"/>
              </a:rPr>
              <a:t>07 / 12</a:t>
            </a:r>
          </a:p>
        </p:txBody>
      </p:sp>
    </p:spTree>
    <p:extLst>
      <p:ext uri="{BB962C8B-B14F-4D97-AF65-F5344CB8AC3E}">
        <p14:creationId xmlns:p14="http://schemas.microsoft.com/office/powerpoint/2010/main" val="165633464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A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7D211E-E513-4A9B-9A6E-1A1FB351F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RECHNUNGEN UND ZAHLUNGEN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892FB1-6280-4F25-98DB-F6F74A477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42900"/>
            <a:ext cx="1295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2025" b="1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menaro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D324DC-4608-4BFE-A307-C9DB6022F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604837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4050" b="1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Offene Beträge</a:t>
            </a:r>
          </a:p>
          <a:p xmlns:a="http://schemas.openxmlformats.org/drawingml/2006/main">
            <a:pPr>
              <a:defRPr sz="4050" b="1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4050" b="1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bleiben im Blick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194011-4FA3-4521-985C-F5A1E3860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86200"/>
            <a:ext cx="5905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597065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597065"/>
                </a:solidFill>
                <a:latin typeface="Avenir Next"/>
                <a:ea typeface="Avenir Next"/>
                <a:cs typeface="Avenir Next"/>
              </a:rPr>
              <a:t>Gelieferte Aufträge werden zur Rechnung. Zahlungsziele und Status bleiben nachvollziehbar.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CF3FDC-70A6-4471-9CCF-21119395B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1714500"/>
            <a:ext cx="495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D7C98A-D89D-4692-B547-91A5EEB8B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1657350"/>
            <a:ext cx="37623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Mehrere Lieferungen gemeinsam abrechnen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13A394-4446-4E26-938B-452C3CC2B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90850"/>
            <a:ext cx="495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91B889-1851-4D7F-B69E-F1F0F5235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933700"/>
            <a:ext cx="37623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Offene und überfällige Rechnungen sehen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F65BB9-A2D8-4ED0-819D-38176A7D2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67200"/>
            <a:ext cx="495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DE4BD6-62DC-45CF-8576-6AD8CBAC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210050"/>
            <a:ext cx="37623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Vollständigen Zahlungseingang bewusst bestätigen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969E7E-4F93-433C-8FB8-5EFF0C1BD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866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>
                <a:hlinkClick xmlns:r="http://schemas.openxmlformats.org/officeDocument/2006/relationships" r:id="R9cac165c32df4d11"/>
              </a:rPr>
              <a:t>Zahlungseingang ausprobieren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63E78F-69A2-4DB3-9EC0-C80C85455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2935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97065"/>
                </a:solidFill>
                <a:latin typeface="Avenir Next"/>
                <a:ea typeface="Avenir Next"/>
                <a:cs typeface="Avenir Next"/>
              </a:defRPr>
            </a:pPr>
            <a:r>
              <a:rPr sz="1275" b="0">
                <a:solidFill>
                  <a:srgbClr val="597065"/>
                </a:solidFill>
                <a:latin typeface="Avenir Next"/>
                <a:ea typeface="Avenir Next"/>
                <a:cs typeface="Avenir Next"/>
              </a:rPr>
              <a:t>08 / 12</a:t>
            </a:r>
          </a:p>
        </p:txBody>
      </p:sp>
    </p:spTree>
    <p:extLst>
      <p:ext uri="{BB962C8B-B14F-4D97-AF65-F5344CB8AC3E}">
        <p14:creationId xmlns:p14="http://schemas.microsoft.com/office/powerpoint/2010/main" val="46302791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A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3ECE58-E90C-4808-B347-A499451E1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KONTROLLE IM ALLTAG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39371C-2AD3-4D58-8C2B-EE99924C9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42900"/>
            <a:ext cx="1295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2025" b="1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menaro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56B37A-0F58-44DD-9A0B-27E97AB8A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604837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4050" b="1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Automatisch erfassen.</a:t>
            </a:r>
          </a:p>
          <a:p xmlns:a="http://schemas.openxmlformats.org/drawingml/2006/main">
            <a:pPr>
              <a:defRPr sz="4050" b="1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4050" b="1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Änderungen bewusst bestätigen.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F63C2E-A0D6-4722-9436-27DB95C5A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86200"/>
            <a:ext cx="5905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597065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597065"/>
                </a:solidFill>
                <a:latin typeface="Avenir Next"/>
                <a:ea typeface="Avenir Next"/>
                <a:cs typeface="Avenir Next"/>
              </a:rPr>
              <a:t>Ein erkannter Bestandskunde braucht keine Auftragsfreigabe. Bei finanziellen Änderungen entscheidest du.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CB21FE-EA39-4F0B-BC4E-1CFE857CC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1714500"/>
            <a:ext cx="495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E185B3-4507-4D02-850D-B04729B57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1657350"/>
            <a:ext cx="37623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Unbekannte Absender zuerst zuordnen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4A209C-7839-4C2D-84D8-A7D797949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90850"/>
            <a:ext cx="495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E5931C-9C3D-4106-AA03-700E692B4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933700"/>
            <a:ext cx="37623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Fahrermeldungen und Mengenabweichungen prüfen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6FD01F-CD32-4897-BCEB-35F095935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67200"/>
            <a:ext cx="495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51D55A-BEE7-43DF-8C62-3F7D80DBE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210050"/>
            <a:ext cx="37623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Rechnung und Gutschrift nur berechtigt finalisieren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BD30EB-8902-4092-A146-BC0F124C1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866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>
                <a:hlinkClick xmlns:r="http://schemas.openxmlformats.org/officeDocument/2006/relationships" r:id="R34a406d4e0534b19"/>
              </a:rPr>
              <a:t>Eine Reklamation durchspielen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AB9702-C44A-49C7-B2B9-873EDF318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2935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97065"/>
                </a:solidFill>
                <a:latin typeface="Avenir Next"/>
                <a:ea typeface="Avenir Next"/>
                <a:cs typeface="Avenir Next"/>
              </a:defRPr>
            </a:pPr>
            <a:r>
              <a:rPr sz="1275" b="0">
                <a:solidFill>
                  <a:srgbClr val="597065"/>
                </a:solidFill>
                <a:latin typeface="Avenir Next"/>
                <a:ea typeface="Avenir Next"/>
                <a:cs typeface="Avenir Next"/>
              </a:rPr>
              <a:t>09 / 12</a:t>
            </a:r>
          </a:p>
        </p:txBody>
      </p:sp>
    </p:spTree>
    <p:extLst>
      <p:ext uri="{BB962C8B-B14F-4D97-AF65-F5344CB8AC3E}">
        <p14:creationId xmlns:p14="http://schemas.microsoft.com/office/powerpoint/2010/main" val="195403676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23A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33AC03-0113-406C-8873-2B584A865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F49376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>
                <a:solidFill>
                  <a:srgbClr val="F49376"/>
                </a:solidFill>
                <a:latin typeface="Avenir Next"/>
                <a:ea typeface="Avenir Next"/>
                <a:cs typeface="Avenir Next"/>
              </a:rPr>
              <a:t>ZAHLEN FÜR DEINEN BETRIEB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D32822-84EA-4213-BE79-5926CB94F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42900"/>
            <a:ext cx="1295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2025" b="1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menaro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BF8A34-CCC8-455A-B5AB-701D90C39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604837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4050" b="1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Was wurde verkauft?</a:t>
            </a:r>
          </a:p>
          <a:p xmlns:a="http://schemas.openxmlformats.org/drawingml/2006/main">
            <a:pPr>
              <a:defRPr sz="4050" b="1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4050" b="1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Was ist noch offen?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E6651C-1708-4A98-A4B5-FCFAC399D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86200"/>
            <a:ext cx="5905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C7D8CC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C7D8CC"/>
                </a:solidFill>
                <a:latin typeface="Avenir Next"/>
                <a:ea typeface="Avenir Next"/>
                <a:cs typeface="Avenir Next"/>
              </a:rPr>
              <a:t>Auftragswert, fakturierter Umsatz und offene Rechnungen werden getrennt dargestellt.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B2C05C-3C31-4E13-A2A2-EE1DC4C70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1714500"/>
            <a:ext cx="495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9376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F49376"/>
                </a:solidFill>
                <a:latin typeface="Avenir Next"/>
                <a:ea typeface="Avenir Next"/>
                <a:cs typeface="Avenir Next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51E1A0-CAFF-4CC2-84C1-BCA4D8CAE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1657350"/>
            <a:ext cx="37623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Zeitraum auswählen und vergleichen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EAC784-423B-4A33-8503-D17F59756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90850"/>
            <a:ext cx="495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9376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F49376"/>
                </a:solidFill>
                <a:latin typeface="Avenir Next"/>
                <a:ea typeface="Avenir Next"/>
                <a:cs typeface="Avenir Next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89584D-4FE0-40C7-8BD6-DD9CA8FE5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933700"/>
            <a:ext cx="37623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Top-Kunden und Top-Produkte sehen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E26C40-8149-4748-B0EB-097E44E46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67200"/>
            <a:ext cx="495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9376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F49376"/>
                </a:solidFill>
                <a:latin typeface="Avenir Next"/>
                <a:ea typeface="Avenir Next"/>
                <a:cs typeface="Avenir Next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BE4459-EF4A-4535-BBBC-E900093C0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210050"/>
            <a:ext cx="37623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Bestätigte Einkaufsbelege nach Lieferant auswerten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B56252-5B39-4E1F-A87B-9897582A2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866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F49376"/>
                </a:solidFill>
                <a:latin typeface="Avenir Next"/>
                <a:ea typeface="Avenir Next"/>
                <a:cs typeface="Avenir Next"/>
              </a:defRPr>
            </a:pPr>
            <a:r>
              <a:rPr>
                <a:hlinkClick xmlns:r="http://schemas.openxmlformats.org/officeDocument/2006/relationships" r:id="R538b253825504e14"/>
              </a:rPr>
              <a:t>Zahlenübersicht ausprobieren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3BFA8D-662C-428A-B421-B79EBF322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2935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C7D8CC"/>
                </a:solidFill>
                <a:latin typeface="Avenir Next"/>
                <a:ea typeface="Avenir Next"/>
                <a:cs typeface="Avenir Next"/>
              </a:defRPr>
            </a:pPr>
            <a:r>
              <a:rPr sz="1275" b="0">
                <a:solidFill>
                  <a:srgbClr val="C7D8CC"/>
                </a:solidFill>
                <a:latin typeface="Avenir Next"/>
                <a:ea typeface="Avenir Next"/>
                <a:cs typeface="Avenir Next"/>
              </a:rPr>
              <a:t>10 / 12</a:t>
            </a:r>
          </a:p>
        </p:txBody>
      </p:sp>
    </p:spTree>
    <p:extLst>
      <p:ext uri="{BB962C8B-B14F-4D97-AF65-F5344CB8AC3E}">
        <p14:creationId xmlns:p14="http://schemas.microsoft.com/office/powerpoint/2010/main" val="135715417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A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4263BC-D82A-4B2E-998E-9A7D1FBAA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DEIN NUTZEN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FA9331-7A09-4D00-AFA5-1308461E0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42900"/>
            <a:ext cx="1295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2025" b="1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menaro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92A02B-9054-4BDE-8627-A594BB6AF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604837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4050" b="1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Mehr Zeit fürs Geschäft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66A544-CE0F-4D58-9EDA-5A6C88B75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86200"/>
            <a:ext cx="5905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597065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597065"/>
                </a:solidFill>
                <a:latin typeface="Avenir Next"/>
                <a:ea typeface="Avenir Next"/>
                <a:cs typeface="Avenir Next"/>
              </a:rPr>
              <a:t>Weniger manuelle Übertragungen bedeuten weniger Aufwand und weniger Gelegenheiten für Tippfehler.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7097D1-0C04-4801-9DF5-F021DFF05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1714500"/>
            <a:ext cx="495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2CE9E0-2064-4A8B-B107-76DB2E5EC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1657350"/>
            <a:ext cx="37623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Erfassungszeit pro Bestellung vergleichen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A3D56B-83BD-4CA6-BFDD-F223D9825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90850"/>
            <a:ext cx="495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97705C-7908-498E-BE61-3E1EA53E8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933700"/>
            <a:ext cx="37623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Nachträgliche Korrekturen zählen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E41B39-BF43-4C74-BFF9-970DE1781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67200"/>
            <a:ext cx="495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B65B40"/>
                </a:solidFill>
                <a:latin typeface="Avenir Next"/>
                <a:ea typeface="Avenir Next"/>
                <a:cs typeface="Avenir Next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1577BA-8086-48FD-8F15-AB868A3EE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210050"/>
            <a:ext cx="37623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173D30"/>
                </a:solidFill>
                <a:latin typeface="Avenir Next"/>
                <a:ea typeface="Avenir Next"/>
                <a:cs typeface="Avenir Next"/>
              </a:rPr>
              <a:t>Offene und übersehene Vorgänge sichtbar machen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0122AC-44B3-4A23-94A7-2C68D5882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866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65B40"/>
                </a:solidFill>
                <a:latin typeface="Avenir Next"/>
                <a:ea typeface="Avenir Next"/>
                <a:cs typeface="Avenir Next"/>
              </a:defRPr>
            </a:pPr>
            <a:r>
              <a:rPr>
                <a:hlinkClick xmlns:r="http://schemas.openxmlformats.org/officeDocument/2006/relationships" r:id="R19804ade51344b53"/>
              </a:rPr>
              <a:t>Abläufe selbst ausprobieren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B24E01-CE0D-43EE-A3C2-97F50B585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2935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97065"/>
                </a:solidFill>
                <a:latin typeface="Avenir Next"/>
                <a:ea typeface="Avenir Next"/>
                <a:cs typeface="Avenir Next"/>
              </a:defRPr>
            </a:pPr>
            <a:r>
              <a:rPr sz="1275" b="0">
                <a:solidFill>
                  <a:srgbClr val="597065"/>
                </a:solidFill>
                <a:latin typeface="Avenir Next"/>
                <a:ea typeface="Avenir Next"/>
                <a:cs typeface="Avenir Next"/>
              </a:rPr>
              <a:t>11 / 12</a:t>
            </a:r>
          </a:p>
        </p:txBody>
      </p:sp>
    </p:spTree>
    <p:extLst>
      <p:ext uri="{BB962C8B-B14F-4D97-AF65-F5344CB8AC3E}">
        <p14:creationId xmlns:p14="http://schemas.microsoft.com/office/powerpoint/2010/main" val="15094255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23A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22CC9A-70E7-4091-8318-B65744317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F49376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>
                <a:solidFill>
                  <a:srgbClr val="F49376"/>
                </a:solidFill>
                <a:latin typeface="Avenir Next"/>
                <a:ea typeface="Avenir Next"/>
                <a:cs typeface="Avenir Next"/>
              </a:rPr>
              <a:t>DER NÄCHSTE SCHRITT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AEC75E-3123-465A-9DDC-D61A21112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42900"/>
            <a:ext cx="1295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2025" b="1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menaro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C5FBD2-F7CA-43E0-B55C-9640B9BC8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604837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4050" b="1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Dein Arbeitsalltag</a:t>
            </a:r>
          </a:p>
          <a:p xmlns:a="http://schemas.openxmlformats.org/drawingml/2006/main">
            <a:pPr>
              <a:defRPr sz="4050" b="1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4050" b="1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als gemeinsamer Test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38CB97-27E4-42B0-8862-EE9ABC4FA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86200"/>
            <a:ext cx="5905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C7D8CC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C7D8CC"/>
                </a:solidFill>
                <a:latin typeface="Avenir Next"/>
                <a:ea typeface="Avenir Next"/>
                <a:cs typeface="Avenir Next"/>
              </a:rPr>
              <a:t>Wir spielen eine typische Bestellung, eine Lieferung und die Abrechnung mit dir durch.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D98D48-C229-4BF9-8BE0-1C322FA9B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1714500"/>
            <a:ext cx="495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9376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F49376"/>
                </a:solidFill>
                <a:latin typeface="Avenir Next"/>
                <a:ea typeface="Avenir Next"/>
                <a:cs typeface="Avenir Next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F7A04C-2286-4E5B-B517-CDE0BE526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1657350"/>
            <a:ext cx="37623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Welche Arbeit soll zuerst wegfallen?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9B86CD-B7D7-4CAE-BBBF-0D6516F27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90850"/>
            <a:ext cx="495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9376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F49376"/>
                </a:solidFill>
                <a:latin typeface="Avenir Next"/>
                <a:ea typeface="Avenir Next"/>
                <a:cs typeface="Avenir Next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88402F-8B99-4E5F-88BC-2D0DE052E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933700"/>
            <a:ext cx="37623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Welche Eingänge nutzt dein Betrieb wirklich?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9905CB-0338-413D-A083-E306F4D09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67200"/>
            <a:ext cx="495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49376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>
                <a:solidFill>
                  <a:srgbClr val="F49376"/>
                </a:solidFill>
                <a:latin typeface="Avenir Next"/>
                <a:ea typeface="Avenir Next"/>
                <a:cs typeface="Avenir Next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6777A0-E416-446F-949A-0252DCCD2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210050"/>
            <a:ext cx="37623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5E6"/>
                </a:solidFill>
                <a:latin typeface="Avenir Next"/>
                <a:ea typeface="Avenir Next"/>
                <a:cs typeface="Avenir Next"/>
              </a:defRPr>
            </a:pPr>
            <a:r>
              <a:rPr sz="2025" b="0">
                <a:solidFill>
                  <a:srgbClr val="FFF5E6"/>
                </a:solidFill>
                <a:latin typeface="Avenir Next"/>
                <a:ea typeface="Avenir Next"/>
                <a:cs typeface="Avenir Next"/>
              </a:rPr>
              <a:t>Woran messen wir, dass du Zeit sparst?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7AAC16-07AA-460E-A16D-5AF7A6B20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866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F49376"/>
                </a:solidFill>
                <a:latin typeface="Avenir Next"/>
                <a:ea typeface="Avenir Next"/>
                <a:cs typeface="Avenir Next"/>
              </a:defRPr>
            </a:pPr>
            <a:r>
              <a:rPr>
                <a:hlinkClick xmlns:r="http://schemas.openxmlformats.org/officeDocument/2006/relationships" r:id="R6eabc9b8cb5343c7"/>
              </a:rPr>
              <a:t>Produktdemo starten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DEBB08-7F7A-4CFC-8DB9-B55A18234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2935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C7D8CC"/>
                </a:solidFill>
                <a:latin typeface="Avenir Next"/>
                <a:ea typeface="Avenir Next"/>
                <a:cs typeface="Avenir Next"/>
              </a:defRPr>
            </a:pPr>
            <a:r>
              <a:rPr sz="1275" b="0">
                <a:solidFill>
                  <a:srgbClr val="C7D8CC"/>
                </a:solidFill>
                <a:latin typeface="Avenir Next"/>
                <a:ea typeface="Avenir Next"/>
                <a:cs typeface="Avenir Next"/>
              </a:rPr>
              <a:t>12 / 12</a:t>
            </a:r>
          </a:p>
        </p:txBody>
      </p:sp>
    </p:spTree>
    <p:extLst>
      <p:ext uri="{BB962C8B-B14F-4D97-AF65-F5344CB8AC3E}">
        <p14:creationId xmlns:p14="http://schemas.microsoft.com/office/powerpoint/2010/main" val="130465693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2026-09-12T19:37:29.3770000Z</dcterms:created>
  <dcterms:modified xsi:type="dcterms:W3CDTF">2026-09-12T19:37:29.3770000Z</dcterms:modified>
</coreProperties>
</file>